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0" y="2420888"/>
            <a:ext cx="7543800" cy="2303512"/>
          </a:xfrm>
        </p:spPr>
        <p:txBody>
          <a:bodyPr/>
          <a:lstStyle/>
          <a:p>
            <a:r>
              <a:rPr lang="kk-KZ" b="1" dirty="0"/>
              <a:t> 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kk-KZ" sz="3200" b="1" dirty="0" smtClean="0">
                <a:latin typeface="+mn-lt"/>
              </a:rPr>
              <a:t>№</a:t>
            </a:r>
            <a:r>
              <a:rPr lang="kk-KZ" sz="3200" b="1" dirty="0">
                <a:latin typeface="+mn-lt"/>
              </a:rPr>
              <a:t>4-дәріс.</a:t>
            </a: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endParaRPr lang="en-US" sz="3200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k-KZ" b="1" dirty="0"/>
              <a:t>Тақырыбы: Квадраттық иррационалдықты интегралдау.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836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400" b="1" dirty="0">
                <a:latin typeface="+mn-lt"/>
              </a:rPr>
              <a:t>Кейбір </a:t>
            </a:r>
            <a:r>
              <a:rPr lang="ru-RU" sz="2400" b="1" dirty="0">
                <a:latin typeface="+mn-lt"/>
              </a:rPr>
              <a:t> </a:t>
            </a:r>
            <a:r>
              <a:rPr lang="ru-RU" sz="2400" b="1" dirty="0" err="1">
                <a:latin typeface="+mn-lt"/>
              </a:rPr>
              <a:t>иррационал</a:t>
            </a:r>
            <a:r>
              <a:rPr lang="kk-KZ" sz="2400" b="1" dirty="0">
                <a:latin typeface="+mn-lt"/>
              </a:rPr>
              <a:t> өрнектерді интегралдау.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kk-KZ" dirty="0"/>
              <a:t>Рационал емес функциялардың интегралдарын айнымалыны ауыстыру арқылы рационал функцияларға келтіруге болатын жағдайларды қарастырамыз. </a:t>
            </a:r>
            <a:endParaRPr lang="en-US" dirty="0"/>
          </a:p>
          <a:p>
            <a:r>
              <a:rPr lang="ru-RU" b="1" dirty="0"/>
              <a:t>1-</a:t>
            </a:r>
            <a:r>
              <a:rPr lang="kk-KZ" b="1" dirty="0"/>
              <a:t>жағдай</a:t>
            </a:r>
            <a:r>
              <a:rPr lang="kk-KZ" b="1" dirty="0" smtClean="0"/>
              <a:t>.</a:t>
            </a:r>
            <a:r>
              <a:rPr lang="kk-KZ" dirty="0"/>
              <a:t> </a:t>
            </a:r>
            <a:r>
              <a:rPr lang="en-US" dirty="0" smtClean="0"/>
              <a:t>                </a:t>
            </a:r>
            <a:r>
              <a:rPr lang="kk-KZ" dirty="0" smtClean="0"/>
              <a:t>есепте</a:t>
            </a:r>
            <a:r>
              <a:rPr lang="kk-KZ" dirty="0"/>
              <a:t>, мұндағы  </a:t>
            </a:r>
            <a:r>
              <a:rPr lang="en-US" dirty="0"/>
              <a:t>a</a:t>
            </a:r>
            <a:r>
              <a:rPr lang="ru-RU" dirty="0"/>
              <a:t>,</a:t>
            </a:r>
            <a:r>
              <a:rPr lang="en-US" dirty="0"/>
              <a:t>b</a:t>
            </a:r>
            <a:r>
              <a:rPr lang="ru-RU" dirty="0"/>
              <a:t>,</a:t>
            </a:r>
            <a:r>
              <a:rPr lang="en-US" dirty="0"/>
              <a:t>c</a:t>
            </a:r>
            <a:r>
              <a:rPr lang="ru-RU" dirty="0"/>
              <a:t>,</a:t>
            </a:r>
            <a:r>
              <a:rPr lang="en-US" dirty="0"/>
              <a:t>d</a:t>
            </a:r>
            <a:r>
              <a:rPr lang="ru-RU" dirty="0"/>
              <a:t> – </a:t>
            </a:r>
            <a:r>
              <a:rPr lang="kk-KZ" dirty="0"/>
              <a:t>тұрақты сандар, </a:t>
            </a:r>
            <a:r>
              <a:rPr lang="en-US" dirty="0"/>
              <a:t>m</a:t>
            </a:r>
            <a:r>
              <a:rPr lang="ru-RU" dirty="0"/>
              <a:t>- натурал</a:t>
            </a:r>
            <a:r>
              <a:rPr lang="kk-KZ" dirty="0"/>
              <a:t> сан</a:t>
            </a:r>
            <a:r>
              <a:rPr lang="ru-RU" dirty="0"/>
              <a:t>, </a:t>
            </a:r>
            <a:r>
              <a:rPr lang="en-US" dirty="0" smtClean="0"/>
              <a:t>ad</a:t>
            </a:r>
            <a:r>
              <a:rPr lang="ru-RU" dirty="0"/>
              <a:t>-</a:t>
            </a:r>
            <a:r>
              <a:rPr lang="en-US" dirty="0" err="1"/>
              <a:t>bc</a:t>
            </a:r>
            <a:r>
              <a:rPr lang="ru-RU" dirty="0"/>
              <a:t>≠0,  </a:t>
            </a:r>
            <a:r>
              <a:rPr lang="en-US" dirty="0"/>
              <a:t>R</a:t>
            </a:r>
            <a:r>
              <a:rPr lang="ru-RU" dirty="0"/>
              <a:t>(</a:t>
            </a:r>
            <a:r>
              <a:rPr lang="en-US" dirty="0"/>
              <a:t>x</a:t>
            </a:r>
            <a:r>
              <a:rPr lang="ru-RU" dirty="0"/>
              <a:t>,</a:t>
            </a:r>
            <a:r>
              <a:rPr lang="en-US" dirty="0"/>
              <a:t>y</a:t>
            </a:r>
            <a:r>
              <a:rPr lang="ru-RU" dirty="0"/>
              <a:t>)-  </a:t>
            </a:r>
            <a:r>
              <a:rPr lang="ru-RU" dirty="0" err="1"/>
              <a:t>рационал</a:t>
            </a:r>
            <a:r>
              <a:rPr lang="ru-RU" dirty="0"/>
              <a:t> функция.</a:t>
            </a:r>
            <a:endParaRPr lang="en-US" dirty="0"/>
          </a:p>
          <a:p>
            <a:r>
              <a:rPr lang="en-US" dirty="0" smtClean="0"/>
              <a:t>           </a:t>
            </a:r>
            <a:r>
              <a:rPr lang="kk-KZ" dirty="0" smtClean="0"/>
              <a:t>белгілеуі  </a:t>
            </a:r>
            <a:r>
              <a:rPr lang="kk-KZ" dirty="0"/>
              <a:t>интеграл астындағы өрнекті рационал функцияға әкелетіндігін көрсетеміз. Шынында да</a:t>
            </a:r>
            <a:r>
              <a:rPr lang="kk-KZ" dirty="0" smtClean="0"/>
              <a:t>,</a:t>
            </a:r>
            <a:r>
              <a:rPr lang="kk-KZ" dirty="0"/>
              <a:t> болғандықтан, </a:t>
            </a:r>
            <a:r>
              <a:rPr lang="en-US" dirty="0" smtClean="0"/>
              <a:t>                          </a:t>
            </a:r>
            <a:r>
              <a:rPr lang="kk-KZ" dirty="0" smtClean="0"/>
              <a:t> </a:t>
            </a:r>
            <a:r>
              <a:rPr lang="en-US" dirty="0" smtClean="0"/>
              <a:t>     </a:t>
            </a:r>
            <a:r>
              <a:rPr lang="kk-KZ" dirty="0" smtClean="0"/>
              <a:t>,</a:t>
            </a:r>
            <a:r>
              <a:rPr lang="en-US" dirty="0" smtClean="0"/>
              <a:t> </a:t>
            </a:r>
            <a:r>
              <a:rPr lang="kk-KZ" dirty="0" smtClean="0"/>
              <a:t> </a:t>
            </a:r>
            <a:r>
              <a:rPr lang="kk-KZ" dirty="0"/>
              <a:t>мұндағы  - рационал функция.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1320028"/>
              </p:ext>
            </p:extLst>
          </p:nvPr>
        </p:nvGraphicFramePr>
        <p:xfrm>
          <a:off x="2483768" y="1700808"/>
          <a:ext cx="118110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Microsoft Equation 3.0" r:id="rId3" imgW="1181100" imgH="508000" progId="Equation.3">
                  <p:embed/>
                </p:oleObj>
              </mc:Choice>
              <mc:Fallback>
                <p:oleObj name="Microsoft Equation 3.0" r:id="rId3" imgW="1181100" imgH="5080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1700808"/>
                        <a:ext cx="1181100" cy="50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7279711"/>
              </p:ext>
            </p:extLst>
          </p:nvPr>
        </p:nvGraphicFramePr>
        <p:xfrm>
          <a:off x="1115616" y="2780928"/>
          <a:ext cx="754063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Microsoft Equation 3.0" r:id="rId5" imgW="748975" imgH="393529" progId="Equation.3">
                  <p:embed/>
                </p:oleObj>
              </mc:Choice>
              <mc:Fallback>
                <p:oleObj name="Microsoft Equation 3.0" r:id="rId5" imgW="748975" imgH="393529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2780928"/>
                        <a:ext cx="754063" cy="388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9590552"/>
              </p:ext>
            </p:extLst>
          </p:nvPr>
        </p:nvGraphicFramePr>
        <p:xfrm>
          <a:off x="4932040" y="3429000"/>
          <a:ext cx="2362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Microsoft Equation 3.0" r:id="rId7" imgW="2362200" imgH="457200" progId="Equation.3">
                  <p:embed/>
                </p:oleObj>
              </mc:Choice>
              <mc:Fallback>
                <p:oleObj name="Microsoft Equation 3.0" r:id="rId7" imgW="2362200" imgH="457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3429000"/>
                        <a:ext cx="23622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1723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4000" b="1" dirty="0">
                <a:latin typeface="+mn-lt"/>
              </a:rPr>
              <a:t>Мысал  1.</a:t>
            </a:r>
            <a:endParaRPr lang="en-US" sz="40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6368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98</TotalTime>
  <Words>86</Words>
  <Application>Microsoft Office PowerPoint</Application>
  <PresentationFormat>Экран (4:3)</PresentationFormat>
  <Paragraphs>7</Paragraphs>
  <Slides>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5" baseType="lpstr">
      <vt:lpstr>NewsPrint</vt:lpstr>
      <vt:lpstr>Microsoft Equation 3.0</vt:lpstr>
      <vt:lpstr>     №4-дәріс. </vt:lpstr>
      <vt:lpstr>Кейбір  иррационал өрнектерді интегралдау. </vt:lpstr>
      <vt:lpstr>Мысал  1.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     №4-дәріс. </dc:title>
  <dc:creator>Ляззат</dc:creator>
  <cp:lastModifiedBy>Ляззат</cp:lastModifiedBy>
  <cp:revision>2</cp:revision>
  <dcterms:created xsi:type="dcterms:W3CDTF">2023-10-21T16:32:55Z</dcterms:created>
  <dcterms:modified xsi:type="dcterms:W3CDTF">2023-10-21T18:21:51Z</dcterms:modified>
</cp:coreProperties>
</file>